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7df71ff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7df71ff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7df71ff4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7df71ff4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7df71ff4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7df71ff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7df71ff4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7df71ff4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7df71ff4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7df71ff4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7df71ff4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7df71ff4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7df71ff4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7df71ff4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880066e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880066e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880066e5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880066e5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2b01fdc3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2b01fdc3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42502cc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42502cc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2b01fdc3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2b01fdc3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2b01fdc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2b01fdc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2b01fdc3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2b01fdc3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2b01fdc3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2b01fdc3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7df71ff4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7df71ff4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a15b3c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a15b3c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42502cc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42502cc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8076230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8076230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7df71ff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7df71ff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42502cc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42502cc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42502cc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42502cc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x.doi.org/10.1155/2021/5511806" TargetMode="External"/><Relationship Id="rId4" Type="http://schemas.openxmlformats.org/officeDocument/2006/relationships/hyperlink" Target="http://dx.doi.org/10.1109/ACCESS.2020.2966515" TargetMode="External"/><Relationship Id="rId5" Type="http://schemas.openxmlformats.org/officeDocument/2006/relationships/hyperlink" Target="http://dx.doi.org/10.1109/BIBM47256.2019.898308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Relationship Id="rId8" Type="http://schemas.openxmlformats.org/officeDocument/2006/relationships/image" Target="../media/image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613350" y="1477350"/>
            <a:ext cx="50175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Medical Key Area Protection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399350" y="3924925"/>
            <a:ext cx="33615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Dhushyanth MK	- 19BCE1230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Manoghn Kandiraju	- 19BCE1621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283" name="Google Shape;283;p26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700" y="1843900"/>
            <a:ext cx="2124098" cy="164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b="19962" l="7952" r="9300" t="23597"/>
          <a:stretch/>
        </p:blipFill>
        <p:spPr>
          <a:xfrm>
            <a:off x="7216600" y="1993875"/>
            <a:ext cx="1563701" cy="13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Sample X-ray and diagnosis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7" name="Google Shape;287;p26"/>
          <p:cNvSpPr/>
          <p:nvPr/>
        </p:nvSpPr>
        <p:spPr>
          <a:xfrm flipH="1">
            <a:off x="6196950" y="3581900"/>
            <a:ext cx="1596900" cy="882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grpSp>
        <p:nvGrpSpPr>
          <p:cNvPr id="293" name="Google Shape;293;p27"/>
          <p:cNvGrpSpPr/>
          <p:nvPr/>
        </p:nvGrpSpPr>
        <p:grpSpPr>
          <a:xfrm>
            <a:off x="5486202" y="1605636"/>
            <a:ext cx="2044345" cy="1778443"/>
            <a:chOff x="5486201" y="1605700"/>
            <a:chExt cx="3018375" cy="2344376"/>
          </a:xfrm>
        </p:grpSpPr>
        <p:pic>
          <p:nvPicPr>
            <p:cNvPr id="294" name="Google Shape;29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6201" y="1605700"/>
              <a:ext cx="3018375" cy="234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7"/>
            <p:cNvPicPr preferRelativeResize="0"/>
            <p:nvPr/>
          </p:nvPicPr>
          <p:blipFill rotWithShape="1">
            <a:blip r:embed="rId4">
              <a:alphaModFix amt="62000"/>
            </a:blip>
            <a:srcRect b="19962" l="7952" r="9300" t="23597"/>
            <a:stretch/>
          </p:blipFill>
          <p:spPr>
            <a:xfrm>
              <a:off x="5647100" y="1768800"/>
              <a:ext cx="1950499" cy="139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27"/>
          <p:cNvSpPr txBox="1"/>
          <p:nvPr>
            <p:ph idx="2" type="title"/>
          </p:nvPr>
        </p:nvSpPr>
        <p:spPr>
          <a:xfrm>
            <a:off x="5319150" y="494125"/>
            <a:ext cx="335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Hide the diagnosis in the scan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7" name="Google Shape;297;p27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7360650" y="3753975"/>
            <a:ext cx="1311000" cy="1109400"/>
            <a:chOff x="7059700" y="3753975"/>
            <a:chExt cx="1311000" cy="1109400"/>
          </a:xfrm>
        </p:grpSpPr>
        <p:sp>
          <p:nvSpPr>
            <p:cNvPr id="299" name="Google Shape;299;p27"/>
            <p:cNvSpPr/>
            <p:nvPr/>
          </p:nvSpPr>
          <p:spPr>
            <a:xfrm>
              <a:off x="7059700" y="3753975"/>
              <a:ext cx="1311000" cy="11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0" name="Google Shape;300;p27"/>
            <p:cNvPicPr preferRelativeResize="0"/>
            <p:nvPr/>
          </p:nvPicPr>
          <p:blipFill>
            <a:blip r:embed="rId5">
              <a:alphaModFix amt="62000"/>
            </a:blip>
            <a:stretch>
              <a:fillRect/>
            </a:stretch>
          </p:blipFill>
          <p:spPr>
            <a:xfrm>
              <a:off x="7216575" y="3917775"/>
              <a:ext cx="694774" cy="57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27"/>
          <p:cNvSpPr txBox="1"/>
          <p:nvPr>
            <p:ph idx="2" type="title"/>
          </p:nvPr>
        </p:nvSpPr>
        <p:spPr>
          <a:xfrm>
            <a:off x="5066525" y="3851625"/>
            <a:ext cx="209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Encryption</a:t>
            </a:r>
            <a:r>
              <a:rPr lang="en-GB" sz="2400">
                <a:solidFill>
                  <a:schemeClr val="dk1"/>
                </a:solidFill>
              </a:rPr>
              <a:t> Key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idx="2" type="title"/>
          </p:nvPr>
        </p:nvSpPr>
        <p:spPr>
          <a:xfrm>
            <a:off x="4997825" y="494125"/>
            <a:ext cx="38661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Blur/Distort the processed image for security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7" name="Google Shape;307;p28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sp>
        <p:nvSpPr>
          <p:cNvPr id="308" name="Google Shape;308;p28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grpSp>
        <p:nvGrpSpPr>
          <p:cNvPr id="309" name="Google Shape;309;p28"/>
          <p:cNvGrpSpPr/>
          <p:nvPr/>
        </p:nvGrpSpPr>
        <p:grpSpPr>
          <a:xfrm>
            <a:off x="5658182" y="1650288"/>
            <a:ext cx="2545395" cy="1842914"/>
            <a:chOff x="5658182" y="1650288"/>
            <a:chExt cx="2545395" cy="1842914"/>
          </a:xfrm>
        </p:grpSpPr>
        <p:grpSp>
          <p:nvGrpSpPr>
            <p:cNvPr id="310" name="Google Shape;310;p28"/>
            <p:cNvGrpSpPr/>
            <p:nvPr/>
          </p:nvGrpSpPr>
          <p:grpSpPr>
            <a:xfrm>
              <a:off x="5658182" y="1650288"/>
              <a:ext cx="2545395" cy="1842914"/>
              <a:chOff x="5486201" y="1605700"/>
              <a:chExt cx="3018375" cy="2344376"/>
            </a:xfrm>
          </p:grpSpPr>
          <p:pic>
            <p:nvPicPr>
              <p:cNvPr id="311" name="Google Shape;311;p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6201" y="1605700"/>
                <a:ext cx="3018375" cy="23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28"/>
              <p:cNvPicPr preferRelativeResize="0"/>
              <p:nvPr/>
            </p:nvPicPr>
            <p:blipFill rotWithShape="1">
              <a:blip r:embed="rId4">
                <a:alphaModFix amt="62000"/>
              </a:blip>
              <a:srcRect b="19962" l="7952" r="9300" t="23597"/>
              <a:stretch/>
            </p:blipFill>
            <p:spPr>
              <a:xfrm>
                <a:off x="5647100" y="1768800"/>
                <a:ext cx="1950499" cy="1398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3" name="Google Shape;313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59050" y="17775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82100" y="17775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005150" y="17775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28200" y="17775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40588" y="235547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63638" y="235547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986688" y="235547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09738" y="235547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40575" y="28978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63625" y="28978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986675" y="28978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8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09725" y="28978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sp>
        <p:nvSpPr>
          <p:cNvPr id="330" name="Google Shape;330;p29"/>
          <p:cNvSpPr txBox="1"/>
          <p:nvPr>
            <p:ph idx="2" type="title"/>
          </p:nvPr>
        </p:nvSpPr>
        <p:spPr>
          <a:xfrm>
            <a:off x="4874575" y="494125"/>
            <a:ext cx="4168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Unblur/Revert the secure image back to the processed image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331" name="Google Shape;331;p29"/>
          <p:cNvGrpSpPr/>
          <p:nvPr/>
        </p:nvGrpSpPr>
        <p:grpSpPr>
          <a:xfrm>
            <a:off x="6689747" y="3204804"/>
            <a:ext cx="2106524" cy="1541896"/>
            <a:chOff x="5486201" y="1605700"/>
            <a:chExt cx="3018375" cy="2344376"/>
          </a:xfrm>
        </p:grpSpPr>
        <p:pic>
          <p:nvPicPr>
            <p:cNvPr id="332" name="Google Shape;33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6201" y="1605700"/>
              <a:ext cx="3018375" cy="234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9"/>
            <p:cNvPicPr preferRelativeResize="0"/>
            <p:nvPr/>
          </p:nvPicPr>
          <p:blipFill rotWithShape="1">
            <a:blip r:embed="rId4">
              <a:alphaModFix amt="62000"/>
            </a:blip>
            <a:srcRect b="19962" l="7952" r="9300" t="23597"/>
            <a:stretch/>
          </p:blipFill>
          <p:spPr>
            <a:xfrm>
              <a:off x="5647100" y="1768800"/>
              <a:ext cx="1950499" cy="139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29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</a:t>
            </a:r>
            <a:r>
              <a:rPr lang="en-GB" sz="2800"/>
              <a:t>cryption</a:t>
            </a:r>
            <a:endParaRPr sz="2800"/>
          </a:p>
        </p:txBody>
      </p:sp>
      <p:grpSp>
        <p:nvGrpSpPr>
          <p:cNvPr id="335" name="Google Shape;335;p29"/>
          <p:cNvGrpSpPr/>
          <p:nvPr/>
        </p:nvGrpSpPr>
        <p:grpSpPr>
          <a:xfrm>
            <a:off x="4874457" y="1307771"/>
            <a:ext cx="2207621" cy="1616788"/>
            <a:chOff x="5658182" y="1650288"/>
            <a:chExt cx="2545395" cy="1842914"/>
          </a:xfrm>
        </p:grpSpPr>
        <p:grpSp>
          <p:nvGrpSpPr>
            <p:cNvPr id="336" name="Google Shape;336;p29"/>
            <p:cNvGrpSpPr/>
            <p:nvPr/>
          </p:nvGrpSpPr>
          <p:grpSpPr>
            <a:xfrm>
              <a:off x="5658182" y="1650288"/>
              <a:ext cx="2545395" cy="1842914"/>
              <a:chOff x="5486201" y="1605700"/>
              <a:chExt cx="3018375" cy="2344376"/>
            </a:xfrm>
          </p:grpSpPr>
          <p:pic>
            <p:nvPicPr>
              <p:cNvPr id="337" name="Google Shape;337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86201" y="1605700"/>
                <a:ext cx="3018375" cy="23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29"/>
              <p:cNvPicPr preferRelativeResize="0"/>
              <p:nvPr/>
            </p:nvPicPr>
            <p:blipFill rotWithShape="1">
              <a:blip r:embed="rId4">
                <a:alphaModFix amt="62000"/>
              </a:blip>
              <a:srcRect b="19962" l="7952" r="9300" t="23597"/>
              <a:stretch/>
            </p:blipFill>
            <p:spPr>
              <a:xfrm>
                <a:off x="5647100" y="1768800"/>
                <a:ext cx="1950499" cy="1398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9" name="Google Shape;339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59050" y="17775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82100" y="17775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005150" y="17775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28200" y="17775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40588" y="235547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63638" y="235547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986688" y="235547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09738" y="235547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740575" y="28978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363625" y="28978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986675" y="2897825"/>
              <a:ext cx="511425" cy="54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9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609725" y="2897825"/>
              <a:ext cx="511425" cy="542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29"/>
          <p:cNvSpPr/>
          <p:nvPr/>
        </p:nvSpPr>
        <p:spPr>
          <a:xfrm rot="5400000">
            <a:off x="7227463" y="2149350"/>
            <a:ext cx="1031100" cy="844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grpSp>
        <p:nvGrpSpPr>
          <p:cNvPr id="357" name="Google Shape;357;p30"/>
          <p:cNvGrpSpPr/>
          <p:nvPr/>
        </p:nvGrpSpPr>
        <p:grpSpPr>
          <a:xfrm>
            <a:off x="5474977" y="3084936"/>
            <a:ext cx="2044345" cy="1778443"/>
            <a:chOff x="5486201" y="1605700"/>
            <a:chExt cx="3018375" cy="2344376"/>
          </a:xfrm>
        </p:grpSpPr>
        <p:pic>
          <p:nvPicPr>
            <p:cNvPr id="358" name="Google Shape;35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6201" y="1605700"/>
              <a:ext cx="3018375" cy="234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0"/>
            <p:cNvPicPr preferRelativeResize="0"/>
            <p:nvPr/>
          </p:nvPicPr>
          <p:blipFill rotWithShape="1">
            <a:blip r:embed="rId4">
              <a:alphaModFix amt="62000"/>
            </a:blip>
            <a:srcRect b="19962" l="7952" r="9300" t="23597"/>
            <a:stretch/>
          </p:blipFill>
          <p:spPr>
            <a:xfrm>
              <a:off x="5647100" y="1768800"/>
              <a:ext cx="1950499" cy="139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0"/>
          <p:cNvSpPr txBox="1"/>
          <p:nvPr>
            <p:ph idx="2" type="title"/>
          </p:nvPr>
        </p:nvSpPr>
        <p:spPr>
          <a:xfrm>
            <a:off x="4930600" y="494125"/>
            <a:ext cx="3966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Use the Encryption Key to decrypt each ‘page’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61" name="Google Shape;361;p30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</a:t>
            </a:r>
            <a:r>
              <a:rPr lang="en-GB" sz="2800"/>
              <a:t>cryption</a:t>
            </a:r>
            <a:endParaRPr sz="2800"/>
          </a:p>
        </p:txBody>
      </p:sp>
      <p:grpSp>
        <p:nvGrpSpPr>
          <p:cNvPr id="362" name="Google Shape;362;p30"/>
          <p:cNvGrpSpPr/>
          <p:nvPr/>
        </p:nvGrpSpPr>
        <p:grpSpPr>
          <a:xfrm>
            <a:off x="7486950" y="1630425"/>
            <a:ext cx="1311000" cy="1109400"/>
            <a:chOff x="7059700" y="3753975"/>
            <a:chExt cx="1311000" cy="1109400"/>
          </a:xfrm>
        </p:grpSpPr>
        <p:sp>
          <p:nvSpPr>
            <p:cNvPr id="363" name="Google Shape;363;p30"/>
            <p:cNvSpPr/>
            <p:nvPr/>
          </p:nvSpPr>
          <p:spPr>
            <a:xfrm>
              <a:off x="7059700" y="3753975"/>
              <a:ext cx="1311000" cy="110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4" name="Google Shape;364;p30"/>
            <p:cNvPicPr preferRelativeResize="0"/>
            <p:nvPr/>
          </p:nvPicPr>
          <p:blipFill>
            <a:blip r:embed="rId5">
              <a:alphaModFix amt="62000"/>
            </a:blip>
            <a:stretch>
              <a:fillRect/>
            </a:stretch>
          </p:blipFill>
          <p:spPr>
            <a:xfrm>
              <a:off x="7216575" y="3917775"/>
              <a:ext cx="694774" cy="57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30"/>
          <p:cNvSpPr txBox="1"/>
          <p:nvPr>
            <p:ph idx="2" type="title"/>
          </p:nvPr>
        </p:nvSpPr>
        <p:spPr>
          <a:xfrm>
            <a:off x="5192825" y="1728075"/>
            <a:ext cx="209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Encryption</a:t>
            </a:r>
            <a:r>
              <a:rPr lang="en-GB" sz="2400">
                <a:solidFill>
                  <a:schemeClr val="dk1"/>
                </a:solidFill>
              </a:rPr>
              <a:t> Key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1</a:t>
            </a:r>
            <a:endParaRPr sz="4200"/>
          </a:p>
        </p:txBody>
      </p:sp>
      <p:pic>
        <p:nvPicPr>
          <p:cNvPr id="371" name="Google Shape;371;p31"/>
          <p:cNvPicPr preferRelativeResize="0"/>
          <p:nvPr/>
        </p:nvPicPr>
        <p:blipFill rotWithShape="1">
          <a:blip r:embed="rId3">
            <a:alphaModFix amt="62000"/>
          </a:blip>
          <a:srcRect b="19962" l="7952" r="9300" t="23597"/>
          <a:stretch/>
        </p:blipFill>
        <p:spPr>
          <a:xfrm>
            <a:off x="6680363" y="3431125"/>
            <a:ext cx="1991374" cy="159892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 txBox="1"/>
          <p:nvPr>
            <p:ph idx="2" type="title"/>
          </p:nvPr>
        </p:nvSpPr>
        <p:spPr>
          <a:xfrm>
            <a:off x="4930600" y="494125"/>
            <a:ext cx="3966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Retrieve</a:t>
            </a:r>
            <a:r>
              <a:rPr lang="en-GB" sz="2400">
                <a:solidFill>
                  <a:schemeClr val="dk1"/>
                </a:solidFill>
              </a:rPr>
              <a:t> diagnostic</a:t>
            </a:r>
            <a:r>
              <a:rPr lang="en-GB" sz="2400">
                <a:solidFill>
                  <a:schemeClr val="dk1"/>
                </a:solidFill>
              </a:rPr>
              <a:t> from the scan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3" name="Google Shape;373;p31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Decryption</a:t>
            </a:r>
            <a:endParaRPr sz="2800"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069" y="1622008"/>
            <a:ext cx="2174135" cy="159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title"/>
          </p:nvPr>
        </p:nvSpPr>
        <p:spPr>
          <a:xfrm>
            <a:off x="1297500" y="2431676"/>
            <a:ext cx="23049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380" name="Google Shape;380;p32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154" y="1624625"/>
            <a:ext cx="1861425" cy="14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2"/>
          <p:cNvPicPr preferRelativeResize="0"/>
          <p:nvPr/>
        </p:nvPicPr>
        <p:blipFill rotWithShape="1">
          <a:blip r:embed="rId4">
            <a:alphaModFix/>
          </a:blip>
          <a:srcRect b="19962" l="7952" r="9300" t="23597"/>
          <a:stretch/>
        </p:blipFill>
        <p:spPr>
          <a:xfrm>
            <a:off x="6903421" y="3316750"/>
            <a:ext cx="1674829" cy="14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Sample Scan with diagnostic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type="title"/>
          </p:nvPr>
        </p:nvSpPr>
        <p:spPr>
          <a:xfrm>
            <a:off x="754075" y="2431675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389" name="Google Shape;389;p33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sp>
        <p:nvSpPr>
          <p:cNvPr id="390" name="Google Shape;390;p33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Convert </a:t>
            </a:r>
            <a:r>
              <a:rPr lang="en-GB" sz="2400">
                <a:solidFill>
                  <a:schemeClr val="dk1"/>
                </a:solidFill>
              </a:rPr>
              <a:t>diagnostic</a:t>
            </a:r>
            <a:r>
              <a:rPr lang="en-GB" sz="2400">
                <a:solidFill>
                  <a:schemeClr val="dk1"/>
                </a:solidFill>
              </a:rPr>
              <a:t> to QR code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91" name="Google Shape;391;p33"/>
          <p:cNvSpPr/>
          <p:nvPr/>
        </p:nvSpPr>
        <p:spPr>
          <a:xfrm rot="5400000">
            <a:off x="6575075" y="2284900"/>
            <a:ext cx="1229100" cy="1211100"/>
          </a:xfrm>
          <a:prstGeom prst="bentArrow">
            <a:avLst>
              <a:gd fmla="val 11737" name="adj1"/>
              <a:gd fmla="val 25000" name="adj2"/>
              <a:gd fmla="val 25000" name="adj3"/>
              <a:gd fmla="val 43750" name="adj4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19962" l="7952" r="9300" t="23597"/>
          <a:stretch/>
        </p:blipFill>
        <p:spPr>
          <a:xfrm>
            <a:off x="4830346" y="1536450"/>
            <a:ext cx="1674829" cy="14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875" y="3429000"/>
            <a:ext cx="1506075" cy="1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type="title"/>
          </p:nvPr>
        </p:nvSpPr>
        <p:spPr>
          <a:xfrm>
            <a:off x="843725" y="2149350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399" name="Google Shape;399;p34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sp>
        <p:nvSpPr>
          <p:cNvPr id="400" name="Google Shape;400;p34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Identify the Key Area manually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550" y="1863837"/>
            <a:ext cx="3212224" cy="23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/>
          <p:nvPr/>
        </p:nvSpPr>
        <p:spPr>
          <a:xfrm>
            <a:off x="6890350" y="2602625"/>
            <a:ext cx="952825" cy="1111625"/>
          </a:xfrm>
          <a:prstGeom prst="flowChartProcess">
            <a:avLst/>
          </a:prstGeom>
          <a:noFill/>
          <a:ln cap="flat" cmpd="sng" w="114300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type="title"/>
          </p:nvPr>
        </p:nvSpPr>
        <p:spPr>
          <a:xfrm>
            <a:off x="843725" y="2149350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408" name="Google Shape;408;p35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sp>
        <p:nvSpPr>
          <p:cNvPr id="409" name="Google Shape;409;p35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Protect Key Area with QR Code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550" y="1863837"/>
            <a:ext cx="3212224" cy="23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350" y="2615475"/>
            <a:ext cx="1109350" cy="10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ABSTRACT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idx="2" type="title"/>
          </p:nvPr>
        </p:nvSpPr>
        <p:spPr>
          <a:xfrm>
            <a:off x="5319150" y="2812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Manipulate pixel to embed the Key Area in the scan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17" name="Google Shape;417;p36"/>
          <p:cNvSpPr txBox="1"/>
          <p:nvPr>
            <p:ph type="title"/>
          </p:nvPr>
        </p:nvSpPr>
        <p:spPr>
          <a:xfrm>
            <a:off x="843725" y="2149350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Encryption</a:t>
            </a:r>
            <a:endParaRPr sz="2800"/>
          </a:p>
        </p:txBody>
      </p:sp>
      <p:sp>
        <p:nvSpPr>
          <p:cNvPr id="418" name="Google Shape;418;p36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grpSp>
        <p:nvGrpSpPr>
          <p:cNvPr id="419" name="Google Shape;419;p36"/>
          <p:cNvGrpSpPr/>
          <p:nvPr/>
        </p:nvGrpSpPr>
        <p:grpSpPr>
          <a:xfrm>
            <a:off x="5044529" y="1669452"/>
            <a:ext cx="1981300" cy="1409295"/>
            <a:chOff x="5254550" y="1863837"/>
            <a:chExt cx="3212224" cy="2357075"/>
          </a:xfrm>
        </p:grpSpPr>
        <p:pic>
          <p:nvPicPr>
            <p:cNvPr id="420" name="Google Shape;42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4550" y="1863837"/>
              <a:ext cx="3212224" cy="235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68350" y="2615475"/>
              <a:ext cx="1109350" cy="1099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200" y="1836049"/>
            <a:ext cx="1062675" cy="107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36"/>
          <p:cNvGrpSpPr/>
          <p:nvPr/>
        </p:nvGrpSpPr>
        <p:grpSpPr>
          <a:xfrm>
            <a:off x="6004754" y="3395127"/>
            <a:ext cx="1981300" cy="1409295"/>
            <a:chOff x="5254550" y="1863837"/>
            <a:chExt cx="3212224" cy="2357075"/>
          </a:xfrm>
        </p:grpSpPr>
        <p:pic>
          <p:nvPicPr>
            <p:cNvPr id="424" name="Google Shape;42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54550" y="1863837"/>
              <a:ext cx="3212224" cy="2357075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760000" dist="9525">
                <a:srgbClr val="93C47D"/>
              </a:outerShdw>
            </a:effectLst>
          </p:spPr>
        </p:pic>
        <p:pic>
          <p:nvPicPr>
            <p:cNvPr id="425" name="Google Shape;42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68350" y="2615475"/>
              <a:ext cx="1109350" cy="1099525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760000" dist="9525">
                <a:srgbClr val="93C47D"/>
              </a:outerShdw>
            </a:effectLst>
          </p:spPr>
        </p:pic>
      </p:grpSp>
      <p:sp>
        <p:nvSpPr>
          <p:cNvPr id="426" name="Google Shape;426;p36"/>
          <p:cNvSpPr/>
          <p:nvPr/>
        </p:nvSpPr>
        <p:spPr>
          <a:xfrm rot="10800000">
            <a:off x="8133750" y="3070375"/>
            <a:ext cx="537900" cy="1012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 flipH="1" rot="10800000">
            <a:off x="5319150" y="3264775"/>
            <a:ext cx="537900" cy="81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idx="2" type="title"/>
          </p:nvPr>
        </p:nvSpPr>
        <p:spPr>
          <a:xfrm>
            <a:off x="5319150" y="2812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Retrieve QR and Key Area from processed image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33" name="Google Shape;433;p37"/>
          <p:cNvSpPr txBox="1"/>
          <p:nvPr>
            <p:ph type="title"/>
          </p:nvPr>
        </p:nvSpPr>
        <p:spPr>
          <a:xfrm>
            <a:off x="843725" y="2149350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</a:t>
            </a:r>
            <a:r>
              <a:rPr lang="en-GB" sz="2800"/>
              <a:t>cryption</a:t>
            </a:r>
            <a:endParaRPr sz="2800"/>
          </a:p>
        </p:txBody>
      </p:sp>
      <p:sp>
        <p:nvSpPr>
          <p:cNvPr id="434" name="Google Shape;434;p37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pic>
        <p:nvPicPr>
          <p:cNvPr id="435" name="Google Shape;4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863" y="3651362"/>
            <a:ext cx="1062675" cy="107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37"/>
          <p:cNvGrpSpPr/>
          <p:nvPr/>
        </p:nvGrpSpPr>
        <p:grpSpPr>
          <a:xfrm>
            <a:off x="6004754" y="1949577"/>
            <a:ext cx="1981300" cy="1409295"/>
            <a:chOff x="5254550" y="1863837"/>
            <a:chExt cx="3212224" cy="2357075"/>
          </a:xfrm>
        </p:grpSpPr>
        <p:pic>
          <p:nvPicPr>
            <p:cNvPr id="437" name="Google Shape;43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4550" y="1863837"/>
              <a:ext cx="3212224" cy="2357075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760000" dist="9525">
                <a:srgbClr val="93C47D"/>
              </a:outerShdw>
            </a:effectLst>
          </p:spPr>
        </p:pic>
        <p:pic>
          <p:nvPicPr>
            <p:cNvPr id="438" name="Google Shape;438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8350" y="2615475"/>
              <a:ext cx="1109350" cy="1099525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5760000" dist="9525">
                <a:srgbClr val="93C47D"/>
              </a:outerShdw>
            </a:effectLst>
          </p:spPr>
        </p:pic>
      </p:grpSp>
      <p:pic>
        <p:nvPicPr>
          <p:cNvPr id="439" name="Google Shape;4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72" y="3556498"/>
            <a:ext cx="1317514" cy="126586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7"/>
          <p:cNvSpPr/>
          <p:nvPr/>
        </p:nvSpPr>
        <p:spPr>
          <a:xfrm flipH="1" rot="-5400000">
            <a:off x="5167500" y="2769150"/>
            <a:ext cx="857100" cy="462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/>
          <p:nvPr/>
        </p:nvSpPr>
        <p:spPr>
          <a:xfrm rot="5400000">
            <a:off x="7944150" y="2790300"/>
            <a:ext cx="917100" cy="480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754075" y="2431675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</a:t>
            </a:r>
            <a:r>
              <a:rPr lang="en-GB" sz="2800"/>
              <a:t>cryption</a:t>
            </a:r>
            <a:endParaRPr sz="2800"/>
          </a:p>
        </p:txBody>
      </p:sp>
      <p:sp>
        <p:nvSpPr>
          <p:cNvPr id="447" name="Google Shape;447;p38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sp>
        <p:nvSpPr>
          <p:cNvPr id="448" name="Google Shape;448;p38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Restore original scan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49" name="Google Shape;4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075" y="2431675"/>
            <a:ext cx="2142376" cy="15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>
            <p:ph type="title"/>
          </p:nvPr>
        </p:nvSpPr>
        <p:spPr>
          <a:xfrm>
            <a:off x="754075" y="2431675"/>
            <a:ext cx="29868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/>
              <a:t>Decryption</a:t>
            </a:r>
            <a:endParaRPr sz="2800"/>
          </a:p>
        </p:txBody>
      </p:sp>
      <p:sp>
        <p:nvSpPr>
          <p:cNvPr id="455" name="Google Shape;455;p39"/>
          <p:cNvSpPr txBox="1"/>
          <p:nvPr>
            <p:ph idx="2" type="title"/>
          </p:nvPr>
        </p:nvSpPr>
        <p:spPr>
          <a:xfrm>
            <a:off x="1297500" y="393750"/>
            <a:ext cx="289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Method 2</a:t>
            </a:r>
            <a:endParaRPr sz="4200"/>
          </a:p>
        </p:txBody>
      </p:sp>
      <p:sp>
        <p:nvSpPr>
          <p:cNvPr id="456" name="Google Shape;456;p39"/>
          <p:cNvSpPr txBox="1"/>
          <p:nvPr>
            <p:ph idx="2" type="title"/>
          </p:nvPr>
        </p:nvSpPr>
        <p:spPr>
          <a:xfrm>
            <a:off x="5319150" y="494125"/>
            <a:ext cx="33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Retrieve diagnostics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57" name="Google Shape;457;p39"/>
          <p:cNvPicPr preferRelativeResize="0"/>
          <p:nvPr/>
        </p:nvPicPr>
        <p:blipFill rotWithShape="1">
          <a:blip r:embed="rId3">
            <a:alphaModFix/>
          </a:blip>
          <a:srcRect b="19962" l="7952" r="9300" t="23597"/>
          <a:stretch/>
        </p:blipFill>
        <p:spPr>
          <a:xfrm>
            <a:off x="7073446" y="2101038"/>
            <a:ext cx="1674829" cy="14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975" y="2101038"/>
            <a:ext cx="1506075" cy="15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/>
          <p:nvPr/>
        </p:nvSpPr>
        <p:spPr>
          <a:xfrm flipH="1" rot="10800000">
            <a:off x="5782250" y="3787600"/>
            <a:ext cx="2173800" cy="9141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Literature Review </a:t>
            </a:r>
            <a:endParaRPr sz="3400"/>
          </a:p>
        </p:txBody>
      </p:sp>
      <p:sp>
        <p:nvSpPr>
          <p:cNvPr id="465" name="Google Shape;465;p40"/>
          <p:cNvSpPr txBox="1"/>
          <p:nvPr>
            <p:ph idx="1" type="body"/>
          </p:nvPr>
        </p:nvSpPr>
        <p:spPr>
          <a:xfrm>
            <a:off x="837900" y="1461675"/>
            <a:ext cx="74985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Medical Image Key Area Protection Scheme Based on QR Code and Reversible Data Hiding - Chunpeng Wang, Zelin Zhang, Jian Xu, Bin Ma</a:t>
            </a:r>
            <a:br>
              <a:rPr lang="en-GB" sz="1200"/>
            </a:br>
            <a:r>
              <a:rPr lang="en-GB" sz="1200"/>
              <a:t>DOI: </a:t>
            </a:r>
            <a:r>
              <a:rPr lang="en-GB" sz="1200" u="sng">
                <a:hlinkClick r:id="rId3"/>
              </a:rPr>
              <a:t>10.1155/2021/5511806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Reversible Data Hiding Based on Structural Similarity Block Selection - Kehao Wang, Chen Guohua, Qingsong AiDapeng, Oliver Wu</a:t>
            </a:r>
            <a:br>
              <a:rPr lang="en-GB" sz="1200"/>
            </a:br>
            <a:r>
              <a:rPr lang="en-GB" sz="1200"/>
              <a:t>DOI: </a:t>
            </a:r>
            <a:r>
              <a:rPr lang="en-GB" sz="1200" u="sng">
                <a:hlinkClick r:id="rId4"/>
              </a:rPr>
              <a:t>10.1109/ACCESS.2020.2966515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Reversible Data Hiding Based Key Region Protection Method in Medical Images - Jian Li, Shaobo Tan, Bin Ma, Glen M Borchert</a:t>
            </a:r>
            <a:br>
              <a:rPr lang="en-GB" sz="1200"/>
            </a:br>
            <a:r>
              <a:rPr lang="en-GB" sz="1200"/>
              <a:t>DOI: </a:t>
            </a:r>
            <a:r>
              <a:rPr lang="en-GB" sz="1200" u="sng">
                <a:hlinkClick r:id="rId5"/>
              </a:rPr>
              <a:t>10.1109/BIBM47256.2019.8983086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968525" y="2370738"/>
            <a:ext cx="4688700" cy="23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800"/>
              <a:t>THANK</a:t>
            </a:r>
            <a:endParaRPr sz="68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800"/>
              <a:t>YOU!</a:t>
            </a:r>
            <a:endParaRPr sz="6800"/>
          </a:p>
        </p:txBody>
      </p:sp>
      <p:grpSp>
        <p:nvGrpSpPr>
          <p:cNvPr id="471" name="Google Shape;471;p41"/>
          <p:cNvGrpSpPr/>
          <p:nvPr/>
        </p:nvGrpSpPr>
        <p:grpSpPr>
          <a:xfrm>
            <a:off x="3943545" y="371841"/>
            <a:ext cx="3159984" cy="2439109"/>
            <a:chOff x="3553042" y="1657806"/>
            <a:chExt cx="3461100" cy="2671532"/>
          </a:xfrm>
        </p:grpSpPr>
        <p:sp>
          <p:nvSpPr>
            <p:cNvPr id="472" name="Google Shape;472;p4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0" name="Google Shape;480;p4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3991855" y="42398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1"/>
          <p:cNvSpPr/>
          <p:nvPr/>
        </p:nvSpPr>
        <p:spPr>
          <a:xfrm flipH="1">
            <a:off x="3991642" y="42494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41"/>
          <p:cNvGrpSpPr/>
          <p:nvPr/>
        </p:nvGrpSpPr>
        <p:grpSpPr>
          <a:xfrm>
            <a:off x="6829705" y="1795454"/>
            <a:ext cx="1024386" cy="1522884"/>
            <a:chOff x="6505573" y="2745170"/>
            <a:chExt cx="1122000" cy="1668000"/>
          </a:xfrm>
        </p:grpSpPr>
        <p:sp>
          <p:nvSpPr>
            <p:cNvPr id="483" name="Google Shape;483;p4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7" name="Google Shape;487;p4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829322" y="18629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/>
          <p:nvPr/>
        </p:nvSpPr>
        <p:spPr>
          <a:xfrm flipH="1">
            <a:off x="6829236" y="18631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41"/>
          <p:cNvGrpSpPr/>
          <p:nvPr/>
        </p:nvGrpSpPr>
        <p:grpSpPr>
          <a:xfrm>
            <a:off x="6473070" y="2371097"/>
            <a:ext cx="520684" cy="1036470"/>
            <a:chOff x="9543736" y="4486132"/>
            <a:chExt cx="570300" cy="1135235"/>
          </a:xfrm>
        </p:grpSpPr>
        <p:sp>
          <p:nvSpPr>
            <p:cNvPr id="490" name="Google Shape;490;p4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4" name="Google Shape;494;p4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72637" y="23707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95" name="Google Shape;495;p41"/>
          <p:cNvSpPr/>
          <p:nvPr/>
        </p:nvSpPr>
        <p:spPr>
          <a:xfrm flipH="1">
            <a:off x="6472509" y="23919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41"/>
          <p:cNvGrpSpPr/>
          <p:nvPr/>
        </p:nvGrpSpPr>
        <p:grpSpPr>
          <a:xfrm>
            <a:off x="7632029" y="2692561"/>
            <a:ext cx="455496" cy="692277"/>
            <a:chOff x="7384375" y="3728000"/>
            <a:chExt cx="498900" cy="758244"/>
          </a:xfrm>
        </p:grpSpPr>
        <p:sp>
          <p:nvSpPr>
            <p:cNvPr id="497" name="Google Shape;497;p4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41"/>
          <p:cNvGrpSpPr/>
          <p:nvPr/>
        </p:nvGrpSpPr>
        <p:grpSpPr>
          <a:xfrm>
            <a:off x="7632061" y="2810958"/>
            <a:ext cx="478081" cy="462776"/>
            <a:chOff x="7384385" y="3857442"/>
            <a:chExt cx="523637" cy="506874"/>
          </a:xfrm>
        </p:grpSpPr>
        <p:sp>
          <p:nvSpPr>
            <p:cNvPr id="502" name="Google Shape;502;p4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4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4" name="Google Shape;504;p4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06" name="Google Shape;506;p4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659130" y="28397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07" name="Google Shape;507;p41"/>
          <p:cNvGrpSpPr/>
          <p:nvPr/>
        </p:nvGrpSpPr>
        <p:grpSpPr>
          <a:xfrm>
            <a:off x="8178068" y="2692561"/>
            <a:ext cx="435785" cy="692277"/>
            <a:chOff x="7982421" y="3727763"/>
            <a:chExt cx="477311" cy="758244"/>
          </a:xfrm>
        </p:grpSpPr>
        <p:sp>
          <p:nvSpPr>
            <p:cNvPr id="508" name="Google Shape;508;p4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16" name="Google Shape;516;p4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94460" y="28357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522" name="Google Shape;522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528" name="Google Shape;528;p4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529" name="Google Shape;529;p4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530" name="Google Shape;530;p4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531" name="Google Shape;531;p4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532" name="Google Shape;532;p4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538" name="Google Shape;538;p4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539" name="Google Shape;539;p4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0" name="Google Shape;540;p4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541" name="Google Shape;541;p4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4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4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4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4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565" name="Google Shape;565;p44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571" name="Google Shape;571;p4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572" name="Google Shape;572;p45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3" name="Google Shape;573;p45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574" name="Google Shape;574;p4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45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45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1" name="Google Shape;591;p45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5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45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598" name="Google Shape;598;p45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Abstract</a:t>
            </a:r>
            <a:endParaRPr sz="42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project explores ways to reversibly hide data using pixel manipulation methods, and subsequently enable key area protection in the medical industry.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Main agenda: To figure out how to effectively hide the key areas of a medical image such as X-Rays using Image Processing.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604" name="Google Shape;604;p46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605" name="Google Shape;605;p46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606" name="Google Shape;606;p46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07" name="Google Shape;607;p46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08" name="Google Shape;608;p46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09" name="Google Shape;609;p46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0" name="Google Shape;610;p46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1" name="Google Shape;611;p46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2" name="Google Shape;612;p4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3" name="Google Shape;613;p4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4" name="Google Shape;614;p46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5" name="Google Shape;615;p46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16" name="Google Shape;616;p46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617" name="Google Shape;617;p46"/>
            <p:cNvCxnSpPr>
              <a:stCxn id="618" idx="7"/>
              <a:endCxn id="619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6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6"/>
            <p:cNvCxnSpPr>
              <a:stCxn id="612" idx="3"/>
              <a:endCxn id="619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6"/>
            <p:cNvCxnSpPr>
              <a:stCxn id="618" idx="3"/>
              <a:endCxn id="627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6"/>
            <p:cNvCxnSpPr>
              <a:stCxn id="627" idx="5"/>
              <a:endCxn id="629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46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46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632" name="Google Shape;632;p46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633" name="Google Shape;633;p4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4" name="Google Shape;634;p46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5" name="Google Shape;635;p46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6" name="Google Shape;636;p46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7" name="Google Shape;637;p46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8" name="Google Shape;638;p46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39" name="Google Shape;639;p46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40" name="Google Shape;640;p46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41" name="Google Shape;641;p46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42" name="Google Shape;642;p4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643" name="Google Shape;643;p4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644" name="Google Shape;644;p46"/>
              <p:cNvCxnSpPr>
                <a:stCxn id="645" idx="6"/>
                <a:endCxn id="646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46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46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46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46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46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46"/>
              <p:cNvCxnSpPr>
                <a:stCxn id="640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46"/>
              <p:cNvCxnSpPr>
                <a:stCxn id="645" idx="3"/>
                <a:endCxn id="654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46"/>
              <p:cNvCxnSpPr>
                <a:stCxn id="654" idx="2"/>
                <a:endCxn id="656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46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4" name="Google Shape;654;p46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6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6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6" name="Google Shape;656;p46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46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659" name="Google Shape;659;p46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0" name="Google Shape;660;p46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1" name="Google Shape;661;p46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2" name="Google Shape;662;p46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3" name="Google Shape;663;p46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4" name="Google Shape;664;p46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5" name="Google Shape;665;p46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6" name="Google Shape;666;p46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7" name="Google Shape;667;p46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8" name="Google Shape;668;p46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669" name="Google Shape;669;p46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670" name="Google Shape;670;p46"/>
            <p:cNvCxnSpPr>
              <a:stCxn id="671" idx="7"/>
              <a:endCxn id="672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2" name="Google Shape;672;p4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3" name="Google Shape;673;p46"/>
            <p:cNvCxnSpPr>
              <a:stCxn id="674" idx="3"/>
              <a:endCxn id="675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46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46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46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46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46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46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46"/>
            <p:cNvCxnSpPr>
              <a:stCxn id="674" idx="7"/>
              <a:endCxn id="671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4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671" name="Google Shape;671;p46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689" name="Google Shape;689;p47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690" name="Google Shape;690;p47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47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692" name="Google Shape;692;p47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47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694" name="Google Shape;694;p47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47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696" name="Google Shape;696;p47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7" name="Google Shape;697;p47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47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47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47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5" name="Google Shape;705;p47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706" name="Google Shape;706;p4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47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09" name="Google Shape;709;p4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710" name="Google Shape;710;p4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47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3" name="Google Shape;713;p4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714" name="Google Shape;714;p4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6" name="Google Shape;716;p4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7" name="Google Shape;717;p47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718" name="Google Shape;718;p4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47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47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727" name="Google Shape;727;p48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728" name="Google Shape;728;p48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729" name="Google Shape;729;p48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730" name="Google Shape;730;p48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8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732" name="Google Shape;732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" name="Google Shape;733;p4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734" name="Google Shape;734;p4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742" name="Google Shape;742;p48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4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745" name="Google Shape;745;p4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9" name="Google Shape;749;p48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4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752" name="Google Shape;752;p4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56" name="Google Shape;756;p48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57" name="Google Shape;757;p4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48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759" name="Google Shape;759;p4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8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764" name="Google Shape;764;p4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5" name="Google Shape;765;p4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66" name="Google Shape;766;p4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68" name="Google Shape;768;p48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69" name="Google Shape;769;p48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770" name="Google Shape;770;p4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78" name="Google Shape;778;p48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784" name="Google Shape;784;p4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785" name="Google Shape;785;p4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49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787" name="Google Shape;787;p4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95" name="Google Shape;795;p49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802" name="Google Shape;802;p50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803" name="Google Shape;803;p50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804" name="Google Shape;804;p50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805" name="Google Shape;805;p50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0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08" name="Google Shape;808;p50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09" name="Google Shape;809;p50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815" name="Google Shape;815;p51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816" name="Google Shape;816;p5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817" name="Google Shape;817;p51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818" name="Google Shape;818;p51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21" name="Google Shape;821;p51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22" name="Google Shape;822;p51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828" name="Google Shape;828;p52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9" name="Google Shape;829;p52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830" name="Google Shape;830;p52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831" name="Google Shape;831;p5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34" name="Google Shape;834;p52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35" name="Google Shape;835;p52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52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837" name="Google Shape;837;p5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52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841" name="Google Shape;841;p5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2" name="Google Shape;842;p5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843" name="Google Shape;843;p5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845" name="Google Shape;845;p52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46" name="Google Shape;846;p52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847" name="Google Shape;847;p52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53" name="Google Shape;853;p52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859" name="Google Shape;859;p5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860" name="Google Shape;860;p53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53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862" name="Google Shape;862;p53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65" name="Google Shape;865;p53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53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872" name="Google Shape;872;p54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873" name="Google Shape;873;p54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874" name="Google Shape;874;p54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875" name="Google Shape;875;p54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878" name="Google Shape;878;p54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4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885" name="Google Shape;885;p5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886" name="Google Shape;886;p5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887" name="Google Shape;887;p55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888" name="Google Shape;888;p5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55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892" name="Google Shape;892;p5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3" name="Google Shape;893;p5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894" name="Google Shape;894;p5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896" name="Google Shape;896;p55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823850" y="2053000"/>
            <a:ext cx="5325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INTRODUCTION</a:t>
            </a:r>
            <a:endParaRPr sz="4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902" name="Google Shape;902;p5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903" name="Google Shape;903;p5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904" name="Google Shape;904;p56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905" name="Google Shape;905;p56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6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6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6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911" name="Google Shape;911;p56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917" name="Google Shape;917;p57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57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57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57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57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57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57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57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57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57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57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5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57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57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57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57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57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57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5" name="Google Shape;935;p57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57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37" name="Google Shape;937;p57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938" name="Google Shape;938;p5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40" name="Google Shape;940;p57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941" name="Google Shape;941;p57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57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43" name="Google Shape;943;p5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944" name="Google Shape;944;p57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5" name="Google Shape;945;p57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46" name="Google Shape;946;p57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947" name="Google Shape;947;p57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8" name="Google Shape;948;p5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49" name="Google Shape;949;p5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950" name="Google Shape;950;p57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p57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52" name="Google Shape;952;p57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Introduction</a:t>
            </a:r>
            <a:endParaRPr sz="4200"/>
          </a:p>
        </p:txBody>
      </p:sp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Medical images have become an indispensable and effective auxiliary means for modern medical diagnosis.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Medical diagnostics like a patient’s radiological scan are generally treated as highly sensitive information.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Various methods to protect such information exists, both </a:t>
            </a:r>
            <a:r>
              <a:rPr lang="en-GB" sz="1600"/>
              <a:t>physically</a:t>
            </a:r>
            <a:r>
              <a:rPr lang="en-GB" sz="1600"/>
              <a:t> and digitally.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Medical Key Area Protection using Image Processing is a powerful and reliable way to store medical diagnostics safely.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Information Hiding and Image Encryption are useful techniques to implement the same.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Pixel– smallest element of an image.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Images are stored digitally as an array of pixels.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Every pixel has a color and the way colors are defined is called the color space.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most used color space is the RGB color space.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RGB– three values, one for red, one for green, and one for blue (R,G,B).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Color depth– 8-bit unsigned integers (a range of 0–255).</a:t>
            </a:r>
            <a:endParaRPr sz="1600"/>
          </a:p>
        </p:txBody>
      </p:sp>
      <p:sp>
        <p:nvSpPr>
          <p:cNvPr id="257" name="Google Shape;25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Introduction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673875" y="2388250"/>
            <a:ext cx="5325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METHODOLOGY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Our Proposed Methods</a:t>
            </a:r>
            <a:endParaRPr sz="4200"/>
          </a:p>
        </p:txBody>
      </p:sp>
      <p:sp>
        <p:nvSpPr>
          <p:cNvPr id="268" name="Google Shape;268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Hide the diagnostic report in a medical scan, then protect the scan using blurring or distortion algorithms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2030400" y="2658527"/>
            <a:ext cx="58773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Manually identify the key area of a medical image, secure it by embedding a QR Code with diagnostic data, and manipulate pixel values to hide the key area in the embedded image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310125" y="215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Block Diagram</a:t>
            </a:r>
            <a:endParaRPr sz="4200"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00" y="1130050"/>
            <a:ext cx="3815799" cy="3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